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71" r:id="rId3"/>
    <p:sldId id="284" r:id="rId4"/>
    <p:sldId id="280" r:id="rId5"/>
    <p:sldId id="272" r:id="rId6"/>
    <p:sldId id="281" r:id="rId7"/>
    <p:sldId id="274" r:id="rId8"/>
    <p:sldId id="275" r:id="rId9"/>
    <p:sldId id="277" r:id="rId10"/>
    <p:sldId id="289" r:id="rId11"/>
    <p:sldId id="276" r:id="rId12"/>
    <p:sldId id="278" r:id="rId13"/>
    <p:sldId id="279" r:id="rId14"/>
    <p:sldId id="285" r:id="rId15"/>
    <p:sldId id="273" r:id="rId16"/>
    <p:sldId id="282" r:id="rId17"/>
    <p:sldId id="283" r:id="rId18"/>
    <p:sldId id="286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0C2"/>
    <a:srgbClr val="3B3B3B"/>
    <a:srgbClr val="FFCCCC"/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2155" autoAdjust="0"/>
  </p:normalViewPr>
  <p:slideViewPr>
    <p:cSldViewPr>
      <p:cViewPr varScale="1">
        <p:scale>
          <a:sx n="105" d="100"/>
          <a:sy n="105" d="100"/>
        </p:scale>
        <p:origin x="16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6225B-796D-41D8-9C9A-35855C549521}" type="datetimeFigureOut">
              <a:rPr lang="zh-TW" altLang="en-US" smtClean="0"/>
              <a:t>2024/3/15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4873-5063-498D-BCBE-2739A18B1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69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03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DV prefer code type 2.</a:t>
            </a:r>
          </a:p>
          <a:p>
            <a:r>
              <a:rPr lang="en-US" altLang="zh-TW" dirty="0"/>
              <a:t>Reason 1: It usable for coverage collection.</a:t>
            </a:r>
          </a:p>
          <a:p>
            <a:r>
              <a:rPr lang="en-US" altLang="zh-TW" dirty="0"/>
              <a:t>Reason 2: It easier to be traced by Verdi.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59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DV prefer code type 2.</a:t>
            </a:r>
          </a:p>
          <a:p>
            <a:r>
              <a:rPr lang="en-US" altLang="zh-TW" dirty="0"/>
              <a:t>Reason 1: It usable for coverage collection.</a:t>
            </a:r>
          </a:p>
          <a:p>
            <a:r>
              <a:rPr lang="en-US" altLang="zh-TW" dirty="0"/>
              <a:t>Reason 2: It easier to be traced by Verdi.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4873-5063-498D-BCBE-2739A18B1CC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90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手繪多邊形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27CA299-82C8-4290-8115-6873732ACE52}" type="datetimeFigureOut">
              <a:rPr lang="zh-TW" altLang="en-US" smtClean="0"/>
              <a:pPr/>
              <a:t>2024/3/15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8ECE90C-C0D3-44BA-AB44-A1C967C1C00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uc.edu.iq/wp-content/uploads/%D9%85%D8%AD%D8%A7%D8%B6%D8%B1%D8%A7%D8%AA%20%D9%87%D9%86%D8%AF%D8%B3%D8%A9%20%D8%A7%D9%84%D8%AD%D8%A7%D8%B3%D9%88%D8%A8/comp.net/comp.net11.pdf" TargetMode="External"/><Relationship Id="rId2" Type="http://schemas.openxmlformats.org/officeDocument/2006/relationships/hyperlink" Target="https://en.wikipedia.org/wiki/Hamming_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iweimao.github.io/blog/hamming/" TargetMode="External"/><Relationship Id="rId4" Type="http://schemas.openxmlformats.org/officeDocument/2006/relationships/hyperlink" Target="https://www.slideshare.net/SkCheah/memory-ecc-the-comprehensive-of-secd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72000" y="620688"/>
            <a:ext cx="5327920" cy="830997"/>
          </a:xfrm>
        </p:spPr>
        <p:txBody>
          <a:bodyPr/>
          <a:lstStyle/>
          <a:p>
            <a:pPr algn="l"/>
            <a:r>
              <a:rPr lang="en-US" altLang="zh-TW" cap="none" dirty="0"/>
              <a:t>LPDDR5/6 Link ECC</a:t>
            </a:r>
            <a:endParaRPr lang="zh-TW" altLang="en-US" cap="none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87618" y="1340768"/>
            <a:ext cx="255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Chen-Hsiung Liu</a:t>
            </a:r>
          </a:p>
          <a:p>
            <a:r>
              <a:rPr lang="en-US" altLang="zh-TW" sz="2400" dirty="0"/>
              <a:t>2024/3/10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5E8E7-5ADC-C169-DB3E-4442B7F1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2000" y="2550439"/>
            <a:ext cx="6000000" cy="35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Code and Venn Diagram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Hamming (7,4) and Hamming (15,11)</a:t>
            </a: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0D9E58-F1C1-0BAB-8BC5-1293FD9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966" y="4192512"/>
            <a:ext cx="5922857" cy="24257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9DD5C3-4A39-7845-4BC4-15D90E16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966" y="1662627"/>
            <a:ext cx="5297143" cy="24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Code Algorithm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The general algorism generate a Single Error Correction (SEC) Code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Number the bits starting from 1: bit 1, 2, 3, 4, 5, 6, 7, etc.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Write the bit numbers in binary: 1, 10, 11, 100, 101, 110, 111, etc.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All bit positions that are powers of two (have a single 1 bit in the binary form of their position) are parity bits: 1, 2, 4, 8, etc. (1, 10, 100, 1000)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All other bit positions, with two or more 1 bits in the binary form of their position, are data bits.</a:t>
            </a:r>
          </a:p>
          <a:p>
            <a:pPr marL="790956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Each data bit is included in a unique set of 2 or more parity bits, as determined by the binary form of its bit position.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E51E7F-5B6D-AFB4-0D58-FFE3BBFE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65104"/>
            <a:ext cx="9144000" cy="2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2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Code Rate of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Possible SEC Hamming Codes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294C69D-92AD-A8C7-A650-BCAE3FAB5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1621541"/>
            <a:ext cx="6828571" cy="32476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3AF9155-0C4B-58B0-75A9-FE2FF6F221FF}"/>
              </a:ext>
            </a:extLst>
          </p:cNvPr>
          <p:cNvSpPr/>
          <p:nvPr/>
        </p:nvSpPr>
        <p:spPr>
          <a:xfrm>
            <a:off x="971599" y="3203451"/>
            <a:ext cx="6804000" cy="54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04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(8, 4)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363272" cy="5166376"/>
          </a:xfrm>
        </p:spPr>
        <p:txBody>
          <a:bodyPr rIns="90000"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(7,4) Hamming code with extra parity bit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P4 = D1 ^ D2 ^ D3 ^ D4 ^ P1 ^ P2 ^ P3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Double Error Detection (SECDED)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775C52-23AD-570C-793E-93BF5A23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274" y="4100082"/>
            <a:ext cx="4365714" cy="23923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549A7A-C115-90D6-9C2B-AB6D3C9B6A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27" y="4077072"/>
            <a:ext cx="2438400" cy="24384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BD3D5F36-52FC-F61F-B2C6-ACCC9F2B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959" y="2708523"/>
            <a:ext cx="3457575" cy="1200150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676EA9C5-8B40-51C4-5450-09B19A85E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8467" y="2708523"/>
            <a:ext cx="34575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Hamming(72,64) SECDED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A truncated form of (127,120) code with extra parity bit</a:t>
            </a:r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endParaRPr lang="en-US" altLang="zh-TW" sz="2400" dirty="0"/>
          </a:p>
          <a:p>
            <a:pPr>
              <a:spcBef>
                <a:spcPts val="1200"/>
              </a:spcBef>
            </a:pPr>
            <a:r>
              <a:rPr lang="en-US" altLang="zh-TW" sz="2400" dirty="0"/>
              <a:t>Frequently-used SECDEC Hamming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Hamming(39,32) is 32-bits data + 7-bits parity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Hamming(72,64) is 64-bits data + 8-bits parity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67697D-6D2E-23E3-5D49-E18B473F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72816"/>
            <a:ext cx="9144000" cy="15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LPDDR5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425A29-FC65-5717-F6D3-CCBBE195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3445"/>
            <a:ext cx="9144000" cy="53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LPDDR6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000" dirty="0"/>
              <a:t>Comparison with Current Proposal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SK Hynix 3-column vs. Micron 5-column Hsiao code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4A4C7A-F844-3CF8-31CE-3175AAA3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83995"/>
            <a:ext cx="9144000" cy="36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LPDDR6 Link ECC code H-matrix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5-col H-matrix chosen for error diagnostics relative to implementation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3DC6D3-7819-DE8B-D3B2-3D5DB221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2379263"/>
            <a:ext cx="3866667" cy="24666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3B553BA-A5DE-06A8-2A80-9A853E784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284025"/>
            <a:ext cx="40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6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Reference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sz="1400" dirty="0">
                <a:hlinkClick r:id="rId2"/>
              </a:rPr>
              <a:t>https://en.wikipedia.org/wiki/Hamming_code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3"/>
              </a:rPr>
              <a:t>https://mauc.edu.iq/wp-content/uploads/%D9%85%D8%AD%D8%A7%D8%B6%D8%B1%D8%A7%D8%AA%20%D9%87%D9%86%D8%AF%D8%B3%D8%A9%20%D8%A7%D9%84%D8%AD%D8%A7%D8%B3%D9%88%D8%A8/comp.net/comp.net11.pdf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4"/>
              </a:rPr>
              <a:t>https://www.slideshare.net/SkCheah/memory-ecc-the-comprehensive-of-secded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>
                <a:hlinkClick r:id="rId5"/>
              </a:rPr>
              <a:t>https://yiweimao.github.io/blog/hamming/</a:t>
            </a:r>
            <a:endParaRPr lang="en-US" altLang="zh-TW" sz="1400" dirty="0"/>
          </a:p>
          <a:p>
            <a:pPr>
              <a:spcBef>
                <a:spcPts val="600"/>
              </a:spcBef>
            </a:pPr>
            <a:r>
              <a:rPr lang="en-US" altLang="zh-TW" sz="1400" dirty="0"/>
              <a:t>[slide] TG426_9 20240131 </a:t>
            </a:r>
            <a:r>
              <a:rPr lang="en-US" altLang="zh-TW" sz="1400" dirty="0" err="1"/>
              <a:t>xxxx.xx</a:t>
            </a:r>
            <a:r>
              <a:rPr lang="en-US" altLang="zh-TW" sz="1400" dirty="0"/>
              <a:t> SK </a:t>
            </a:r>
            <a:r>
              <a:rPr lang="en-US" altLang="zh-TW" sz="1400" dirty="0" err="1"/>
              <a:t>hynix</a:t>
            </a:r>
            <a:r>
              <a:rPr lang="en-US" altLang="zh-TW" sz="1400" dirty="0"/>
              <a:t> LPDDR6 Link ECC EDC H-matrix Proposal</a:t>
            </a:r>
          </a:p>
          <a:p>
            <a:pPr>
              <a:spcBef>
                <a:spcPts val="600"/>
              </a:spcBef>
            </a:pPr>
            <a:r>
              <a:rPr lang="en-US" altLang="zh-TW" sz="1400" dirty="0"/>
              <a:t>[slide] JC426_9 20240228 1889.01 Micron LPDDR6_Selectable_LINK_ECC_EDC_272_ECC_DC_TG_Showing</a:t>
            </a:r>
          </a:p>
          <a:p>
            <a:pPr>
              <a:spcBef>
                <a:spcPts val="600"/>
              </a:spcBef>
            </a:pP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25231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Agenda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Hamming Distance and basic ECC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(SEC)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(7,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Correction, Double Error Detection (SECDED) Code</a:t>
            </a:r>
          </a:p>
          <a:p>
            <a:pPr lvl="1">
              <a:spcBef>
                <a:spcPts val="1200"/>
              </a:spcBef>
            </a:pPr>
            <a:r>
              <a:rPr lang="en-US" altLang="zh-TW" sz="2000" dirty="0"/>
              <a:t>(8,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LPDDR5 Link ECC code H-matrix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LPDDR6 Link ECC code H-matrix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Terminology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Correction, Double Error Detection (SECDED)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Hamming Distance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(7, 4) Hamming Code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</a:t>
            </a:r>
          </a:p>
          <a:p>
            <a:pPr>
              <a:spcBef>
                <a:spcPts val="1200"/>
              </a:spcBef>
            </a:pPr>
            <a:r>
              <a:rPr lang="en-US" altLang="zh-TW" sz="2400" dirty="0" err="1"/>
              <a:t>Dataword</a:t>
            </a:r>
            <a:endParaRPr lang="en-US" altLang="zh-TW" sz="2400" dirty="0"/>
          </a:p>
          <a:p>
            <a:pPr>
              <a:spcBef>
                <a:spcPts val="1200"/>
              </a:spcBef>
            </a:pPr>
            <a:r>
              <a:rPr lang="en-US" altLang="zh-TW" sz="2400" dirty="0"/>
              <a:t>Syndrome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H-matrix</a:t>
            </a:r>
          </a:p>
        </p:txBody>
      </p:sp>
    </p:spTree>
    <p:extLst>
      <p:ext uri="{BB962C8B-B14F-4D97-AF65-F5344CB8AC3E}">
        <p14:creationId xmlns:p14="http://schemas.microsoft.com/office/powerpoint/2010/main" val="397070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The number of positions at which the corresponding symbols are different.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10</a:t>
            </a: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1</a:t>
            </a:r>
            <a:r>
              <a:rPr lang="en-US" altLang="zh-TW" sz="2400" dirty="0">
                <a:solidFill>
                  <a:srgbClr val="00B0F0"/>
                </a:solidFill>
              </a:rPr>
              <a:t>1</a:t>
            </a:r>
            <a:r>
              <a:rPr lang="en-US" altLang="zh-TW" sz="2400" dirty="0"/>
              <a:t>01 and 10</a:t>
            </a:r>
            <a:r>
              <a:rPr lang="en-US" altLang="zh-TW" sz="2400" dirty="0">
                <a:solidFill>
                  <a:srgbClr val="FFC000"/>
                </a:solidFill>
              </a:rPr>
              <a:t>0</a:t>
            </a:r>
            <a:r>
              <a:rPr lang="en-US" altLang="zh-TW" sz="2400" dirty="0"/>
              <a:t>1</a:t>
            </a:r>
            <a:r>
              <a:rPr lang="en-US" altLang="zh-TW" sz="2400" dirty="0">
                <a:solidFill>
                  <a:srgbClr val="FFC000"/>
                </a:solidFill>
              </a:rPr>
              <a:t>0</a:t>
            </a:r>
            <a:r>
              <a:rPr lang="en-US" altLang="zh-TW" sz="2400" dirty="0"/>
              <a:t>01 hamming distance is 2</a:t>
            </a:r>
          </a:p>
          <a:p>
            <a:pPr>
              <a:spcBef>
                <a:spcPts val="1200"/>
              </a:spcBef>
            </a:pPr>
            <a:endParaRPr lang="en-US" altLang="zh-TW" sz="24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F1F86975-5FF6-606F-0235-2B79BC3C09C8}"/>
              </a:ext>
            </a:extLst>
          </p:cNvPr>
          <p:cNvGrpSpPr/>
          <p:nvPr/>
        </p:nvGrpSpPr>
        <p:grpSpPr>
          <a:xfrm>
            <a:off x="2846212" y="3226966"/>
            <a:ext cx="3451576" cy="2889216"/>
            <a:chOff x="2699792" y="3559012"/>
            <a:chExt cx="3451576" cy="288921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54EE3CB6-C072-5AED-653D-7040EA0F3A5D}"/>
                </a:ext>
              </a:extLst>
            </p:cNvPr>
            <p:cNvCxnSpPr/>
            <p:nvPr/>
          </p:nvCxnSpPr>
          <p:spPr>
            <a:xfrm>
              <a:off x="2699792" y="6438897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87063CA-28BF-1D68-00E5-E0E1E6DBD77D}"/>
                </a:ext>
              </a:extLst>
            </p:cNvPr>
            <p:cNvCxnSpPr/>
            <p:nvPr/>
          </p:nvCxnSpPr>
          <p:spPr>
            <a:xfrm>
              <a:off x="2699792" y="4293096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EAE06628-92A9-622F-C799-EE1982A69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4288228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59FC080-8671-BE76-7E13-AA2628D624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487" y="4278897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2B28DE6-93FE-9E7C-71BE-0B03AEE43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9CA18D59-3E77-1EE8-528C-1E805F07E6C5}"/>
                </a:ext>
              </a:extLst>
            </p:cNvPr>
            <p:cNvCxnSpPr/>
            <p:nvPr/>
          </p:nvCxnSpPr>
          <p:spPr>
            <a:xfrm>
              <a:off x="3991368" y="5719012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7E1D42C-B391-37C4-576D-3851E782287B}"/>
                </a:ext>
              </a:extLst>
            </p:cNvPr>
            <p:cNvCxnSpPr/>
            <p:nvPr/>
          </p:nvCxnSpPr>
          <p:spPr>
            <a:xfrm>
              <a:off x="3991368" y="3573211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8EBEB33-BE07-80C4-E467-2816AD97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368" y="3568343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7A83325D-D7E4-43FC-C0D6-BDDC679B0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063" y="3559012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85848A85-F20C-13C1-8041-981C249AB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2FE1BF8-1E24-9952-8C78-669151E05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FB2247D-3F96-734D-A5C0-4E4F6F25C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橢圓 19">
            <a:extLst>
              <a:ext uri="{FF2B5EF4-FFF2-40B4-BE49-F238E27FC236}">
                <a16:creationId xmlns:a16="http://schemas.microsoft.com/office/drawing/2014/main" id="{296071ED-E145-DACC-9703-20DCBA136A73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44CEA3F-E6E7-BB32-4CAD-B7078AA1E0D1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F996A73-A469-E856-9E69-52585E35985B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EBBC07F-4FA9-3252-DDAE-97A6D7D20C6A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B1F89B8-247A-014D-9EAC-B53CA7E72D12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AD21679-770E-A7EA-F722-B41FA8A68477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579882F-DE46-DB7C-8C4F-1E03569D48A6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F84E991-7EEB-7B88-1984-7C24857853AA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55DE71-AD89-0714-7627-F0ECF85A1AA1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F20FBB-B906-A4E2-0C68-D8433FE1C2AB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DCEAE22-2C81-3CDB-0602-E18BEC95B786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7ACB66-C096-614E-F1ED-43AAD9858F97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E9759E0-741A-E930-D823-0E11E6BCFBCC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A62DCCA-0E2D-AF28-6621-C05569499059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E7D280-EA2F-8D26-B210-F188FE767F25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7B7D3A-5B18-E89F-D42D-B5CA6A42AB90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53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Detection (SED)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 Hamming Distance needs 2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e.g. even parity or odd parity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 for ECC</a:t>
            </a:r>
            <a:endParaRPr lang="zh-TW" altLang="en-US" sz="4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ACB67EE-193B-0ACB-CA8E-7C2253CB9F9C}"/>
              </a:ext>
            </a:extLst>
          </p:cNvPr>
          <p:cNvGrpSpPr/>
          <p:nvPr/>
        </p:nvGrpSpPr>
        <p:grpSpPr>
          <a:xfrm>
            <a:off x="2846212" y="3226966"/>
            <a:ext cx="3451576" cy="2889216"/>
            <a:chOff x="2699792" y="3559012"/>
            <a:chExt cx="3451576" cy="2889216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B5182E98-98B7-364D-F290-36247A1708DD}"/>
                </a:ext>
              </a:extLst>
            </p:cNvPr>
            <p:cNvCxnSpPr/>
            <p:nvPr/>
          </p:nvCxnSpPr>
          <p:spPr>
            <a:xfrm>
              <a:off x="2699792" y="6438897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6EC326AF-C562-EC05-FC1E-D0F5106C8077}"/>
                </a:ext>
              </a:extLst>
            </p:cNvPr>
            <p:cNvCxnSpPr/>
            <p:nvPr/>
          </p:nvCxnSpPr>
          <p:spPr>
            <a:xfrm>
              <a:off x="2699792" y="4293096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86E71CD1-AF03-9D04-62B8-0371A1E96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4288228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2C279646-A20A-20E8-F862-A5C5FC32D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487" y="4278897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ED8C48C-5E7A-6148-4171-AE53C07B9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D42FA3E-34B8-5D0C-EA75-7E1EC63D8CD9}"/>
                </a:ext>
              </a:extLst>
            </p:cNvPr>
            <p:cNvCxnSpPr/>
            <p:nvPr/>
          </p:nvCxnSpPr>
          <p:spPr>
            <a:xfrm>
              <a:off x="3991368" y="5719012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38AEFACB-9073-6819-4006-3A15C1024A0F}"/>
                </a:ext>
              </a:extLst>
            </p:cNvPr>
            <p:cNvCxnSpPr/>
            <p:nvPr/>
          </p:nvCxnSpPr>
          <p:spPr>
            <a:xfrm>
              <a:off x="3991368" y="3573211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BACE295-C299-972C-B674-939EBC740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368" y="3568343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FCCB9F25-120A-73D1-8B28-8BF408012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063" y="3559012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36B6B77-65DE-28AF-5ABE-B93FEDB8D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3572829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4CF48A7-8EFB-D546-671E-CBE1DD0C8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141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53FCD864-13C3-7172-EC7C-DFFDD7D96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92" y="5724494"/>
              <a:ext cx="1296144" cy="72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橢圓 16">
            <a:extLst>
              <a:ext uri="{FF2B5EF4-FFF2-40B4-BE49-F238E27FC236}">
                <a16:creationId xmlns:a16="http://schemas.microsoft.com/office/drawing/2014/main" id="{00598080-4842-5AB8-1093-9ACFBD6D2455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E1D3B62-606B-79F3-EDD5-D0939CA79628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61306A28-CC11-4AE9-C541-ABB629DD5C5D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5FC92F0-A12F-6EDA-6B13-19552A6301CC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5B1CBEB-3239-532C-8A73-892CAC679D6E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FCF7A0C-8D60-6EF9-88FB-8B57AF13FD15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584B8B4-1513-C757-7A75-8D6FF206483A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009A7C3-A6CB-06A4-FD6E-C508BD3D06BB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745197-A555-4B0B-01B7-8A20E55E58D2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A1CF25-C7AE-BA72-8C0C-EE4DF67C1779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B83E266-F71E-411A-50ED-19507755F89D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918358-7CE1-C97F-6AB8-F965A067CAEC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5202F-B2DA-5BF0-8DEB-82163A5774B9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CA84329-ED8E-4870-0CC8-F4FB946A272D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02904F0-B690-558A-9FBF-4799FF29B676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AC601-B7DC-1AA3-B980-A03F71B7CA3E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795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99F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Single Error Correction (SEC)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Codeword Hamming Distance needs 3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 Distance for ECC</a:t>
            </a:r>
            <a:endParaRPr lang="zh-TW" altLang="en-US" sz="40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182E98-98B7-364D-F290-36247A1708DD}"/>
              </a:ext>
            </a:extLst>
          </p:cNvPr>
          <p:cNvCxnSpPr/>
          <p:nvPr/>
        </p:nvCxnSpPr>
        <p:spPr>
          <a:xfrm>
            <a:off x="2846212" y="6106851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EC326AF-C562-EC05-FC1E-D0F5106C8077}"/>
              </a:ext>
            </a:extLst>
          </p:cNvPr>
          <p:cNvCxnSpPr/>
          <p:nvPr/>
        </p:nvCxnSpPr>
        <p:spPr>
          <a:xfrm>
            <a:off x="2846212" y="3961050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6E71CD1-AF03-9D04-62B8-0371A1E968DF}"/>
              </a:ext>
            </a:extLst>
          </p:cNvPr>
          <p:cNvCxnSpPr>
            <a:cxnSpLocks/>
          </p:cNvCxnSpPr>
          <p:nvPr/>
        </p:nvCxnSpPr>
        <p:spPr>
          <a:xfrm flipV="1">
            <a:off x="2846212" y="3956182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C279646-A20A-20E8-F862-A5C5FC32D580}"/>
              </a:ext>
            </a:extLst>
          </p:cNvPr>
          <p:cNvCxnSpPr>
            <a:cxnSpLocks/>
          </p:cNvCxnSpPr>
          <p:nvPr/>
        </p:nvCxnSpPr>
        <p:spPr>
          <a:xfrm flipV="1">
            <a:off x="4993907" y="3946851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ED8C48C-5E7A-6148-4171-AE53C07B90A8}"/>
              </a:ext>
            </a:extLst>
          </p:cNvPr>
          <p:cNvCxnSpPr>
            <a:cxnSpLocks/>
          </p:cNvCxnSpPr>
          <p:nvPr/>
        </p:nvCxnSpPr>
        <p:spPr>
          <a:xfrm flipV="1">
            <a:off x="2846212" y="3240783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D42FA3E-34B8-5D0C-EA75-7E1EC63D8CD9}"/>
              </a:ext>
            </a:extLst>
          </p:cNvPr>
          <p:cNvCxnSpPr/>
          <p:nvPr/>
        </p:nvCxnSpPr>
        <p:spPr>
          <a:xfrm>
            <a:off x="4137788" y="5386966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8AEFACB-9073-6819-4006-3A15C1024A0F}"/>
              </a:ext>
            </a:extLst>
          </p:cNvPr>
          <p:cNvCxnSpPr/>
          <p:nvPr/>
        </p:nvCxnSpPr>
        <p:spPr>
          <a:xfrm>
            <a:off x="4137788" y="3241165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BACE295-C299-972C-B674-939EBC740086}"/>
              </a:ext>
            </a:extLst>
          </p:cNvPr>
          <p:cNvCxnSpPr>
            <a:cxnSpLocks/>
          </p:cNvCxnSpPr>
          <p:nvPr/>
        </p:nvCxnSpPr>
        <p:spPr>
          <a:xfrm flipV="1">
            <a:off x="4137788" y="3236297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CCB9F25-120A-73D1-8B28-8BF40801282B}"/>
              </a:ext>
            </a:extLst>
          </p:cNvPr>
          <p:cNvCxnSpPr>
            <a:cxnSpLocks/>
          </p:cNvCxnSpPr>
          <p:nvPr/>
        </p:nvCxnSpPr>
        <p:spPr>
          <a:xfrm flipV="1">
            <a:off x="6285483" y="3226966"/>
            <a:ext cx="0" cy="21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36B6B77-65DE-28AF-5ABE-B93FEDB8D0D7}"/>
              </a:ext>
            </a:extLst>
          </p:cNvPr>
          <p:cNvCxnSpPr>
            <a:cxnSpLocks/>
          </p:cNvCxnSpPr>
          <p:nvPr/>
        </p:nvCxnSpPr>
        <p:spPr>
          <a:xfrm flipV="1">
            <a:off x="4986561" y="3240783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4CF48A7-8EFB-D546-671E-CBE1DD0C8CFC}"/>
              </a:ext>
            </a:extLst>
          </p:cNvPr>
          <p:cNvCxnSpPr>
            <a:cxnSpLocks/>
          </p:cNvCxnSpPr>
          <p:nvPr/>
        </p:nvCxnSpPr>
        <p:spPr>
          <a:xfrm flipV="1">
            <a:off x="4986561" y="5392448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3FCD864-13C3-7172-EC7C-DFFDD7D96A16}"/>
              </a:ext>
            </a:extLst>
          </p:cNvPr>
          <p:cNvCxnSpPr>
            <a:cxnSpLocks/>
          </p:cNvCxnSpPr>
          <p:nvPr/>
        </p:nvCxnSpPr>
        <p:spPr>
          <a:xfrm flipV="1">
            <a:off x="2846212" y="5392448"/>
            <a:ext cx="1296144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00598080-4842-5AB8-1093-9ACFBD6D2455}"/>
              </a:ext>
            </a:extLst>
          </p:cNvPr>
          <p:cNvSpPr/>
          <p:nvPr/>
        </p:nvSpPr>
        <p:spPr>
          <a:xfrm>
            <a:off x="2793029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E1D3B62-606B-79F3-EDD5-D0939CA79628}"/>
              </a:ext>
            </a:extLst>
          </p:cNvPr>
          <p:cNvSpPr/>
          <p:nvPr/>
        </p:nvSpPr>
        <p:spPr>
          <a:xfrm>
            <a:off x="4946012" y="605583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61306A28-CC11-4AE9-C541-ABB629DD5C5D}"/>
              </a:ext>
            </a:extLst>
          </p:cNvPr>
          <p:cNvSpPr/>
          <p:nvPr/>
        </p:nvSpPr>
        <p:spPr>
          <a:xfrm>
            <a:off x="2793029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5FC92F0-A12F-6EDA-6B13-19552A6301CC}"/>
              </a:ext>
            </a:extLst>
          </p:cNvPr>
          <p:cNvSpPr/>
          <p:nvPr/>
        </p:nvSpPr>
        <p:spPr>
          <a:xfrm>
            <a:off x="4946012" y="391134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5B1CBEB-3239-532C-8A73-892CAC679D6E}"/>
              </a:ext>
            </a:extLst>
          </p:cNvPr>
          <p:cNvSpPr/>
          <p:nvPr/>
        </p:nvSpPr>
        <p:spPr>
          <a:xfrm>
            <a:off x="4077882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FCF7A0C-8D60-6EF9-88FB-8B57AF13FD15}"/>
              </a:ext>
            </a:extLst>
          </p:cNvPr>
          <p:cNvSpPr/>
          <p:nvPr/>
        </p:nvSpPr>
        <p:spPr>
          <a:xfrm>
            <a:off x="6230865" y="532801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584B8B4-1513-C757-7A75-8D6FF206483A}"/>
              </a:ext>
            </a:extLst>
          </p:cNvPr>
          <p:cNvSpPr/>
          <p:nvPr/>
        </p:nvSpPr>
        <p:spPr>
          <a:xfrm>
            <a:off x="4077882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009A7C3-A6CB-06A4-FD6E-C508BD3D06BB}"/>
              </a:ext>
            </a:extLst>
          </p:cNvPr>
          <p:cNvSpPr/>
          <p:nvPr/>
        </p:nvSpPr>
        <p:spPr>
          <a:xfrm>
            <a:off x="6230865" y="318353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745197-A555-4B0B-01B7-8A20E55E58D2}"/>
              </a:ext>
            </a:extLst>
          </p:cNvPr>
          <p:cNvSpPr txBox="1"/>
          <p:nvPr/>
        </p:nvSpPr>
        <p:spPr>
          <a:xfrm>
            <a:off x="2202854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A1CF25-C7AE-BA72-8C0C-EE4DF67C1779}"/>
              </a:ext>
            </a:extLst>
          </p:cNvPr>
          <p:cNvSpPr txBox="1"/>
          <p:nvPr/>
        </p:nvSpPr>
        <p:spPr>
          <a:xfrm>
            <a:off x="5182587" y="593998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001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B83E266-F71E-411A-50ED-19507755F89D}"/>
              </a:ext>
            </a:extLst>
          </p:cNvPr>
          <p:cNvSpPr txBox="1"/>
          <p:nvPr/>
        </p:nvSpPr>
        <p:spPr>
          <a:xfrm>
            <a:off x="2202854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010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F918358-7CE1-C97F-6AB8-F965A067CAEC}"/>
              </a:ext>
            </a:extLst>
          </p:cNvPr>
          <p:cNvSpPr txBox="1"/>
          <p:nvPr/>
        </p:nvSpPr>
        <p:spPr>
          <a:xfrm>
            <a:off x="5182587" y="3793738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011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565202F-B2DA-5BF0-8DEB-82163A5774B9}"/>
              </a:ext>
            </a:extLst>
          </p:cNvPr>
          <p:cNvSpPr txBox="1"/>
          <p:nvPr/>
        </p:nvSpPr>
        <p:spPr>
          <a:xfrm>
            <a:off x="3404632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CA84329-ED8E-4870-0CC8-F4FB946A272D}"/>
              </a:ext>
            </a:extLst>
          </p:cNvPr>
          <p:cNvSpPr txBox="1"/>
          <p:nvPr/>
        </p:nvSpPr>
        <p:spPr>
          <a:xfrm>
            <a:off x="6384365" y="518767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101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02904F0-B690-558A-9FBF-4799FF29B676}"/>
              </a:ext>
            </a:extLst>
          </p:cNvPr>
          <p:cNvSpPr txBox="1"/>
          <p:nvPr/>
        </p:nvSpPr>
        <p:spPr>
          <a:xfrm>
            <a:off x="3404632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FAC601-B7DC-1AA3-B980-A03F71B7CA3E}"/>
              </a:ext>
            </a:extLst>
          </p:cNvPr>
          <p:cNvSpPr txBox="1"/>
          <p:nvPr/>
        </p:nvSpPr>
        <p:spPr>
          <a:xfrm>
            <a:off x="6384365" y="3041422"/>
            <a:ext cx="6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54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Geometric concept for finding </a:t>
            </a:r>
            <a:r>
              <a:rPr lang="en-US" altLang="zh-TW" sz="4000" dirty="0" err="1"/>
              <a:t>d</a:t>
            </a:r>
            <a:r>
              <a:rPr lang="en-US" altLang="zh-TW" sz="4000" baseline="-25000" dirty="0" err="1"/>
              <a:t>min</a:t>
            </a:r>
            <a:endParaRPr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 err="1"/>
              <a:t>d</a:t>
            </a:r>
            <a:r>
              <a:rPr lang="en-US" altLang="zh-TW" sz="2400" baseline="-25000" dirty="0" err="1"/>
              <a:t>min</a:t>
            </a:r>
            <a:r>
              <a:rPr lang="en-US" altLang="zh-TW" sz="2400" dirty="0"/>
              <a:t> is Minimum Hamming Distance</a:t>
            </a:r>
          </a:p>
          <a:p>
            <a:pPr>
              <a:spcBef>
                <a:spcPts val="1200"/>
              </a:spcBef>
            </a:pPr>
            <a:r>
              <a:rPr lang="en-US" altLang="zh-TW" sz="2400" dirty="0"/>
              <a:t>Correct t errors, </a:t>
            </a:r>
            <a:r>
              <a:rPr lang="en-US" altLang="zh-TW" sz="2400" dirty="0" err="1"/>
              <a:t>d</a:t>
            </a:r>
            <a:r>
              <a:rPr lang="en-US" altLang="zh-TW" sz="2400" baseline="-25000" dirty="0" err="1"/>
              <a:t>min</a:t>
            </a:r>
            <a:r>
              <a:rPr lang="en-US" altLang="zh-TW" sz="2400" baseline="-25000" dirty="0"/>
              <a:t> </a:t>
            </a:r>
            <a:r>
              <a:rPr lang="en-US" altLang="zh-TW" sz="2400" dirty="0"/>
              <a:t>&gt; 2t</a:t>
            </a:r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CE99E0F7-34B4-D944-7D57-2D217B309543}"/>
              </a:ext>
            </a:extLst>
          </p:cNvPr>
          <p:cNvGrpSpPr/>
          <p:nvPr/>
        </p:nvGrpSpPr>
        <p:grpSpPr>
          <a:xfrm>
            <a:off x="2199956" y="3942632"/>
            <a:ext cx="4744088" cy="2654720"/>
            <a:chOff x="1349784" y="3523868"/>
            <a:chExt cx="4744088" cy="265472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BFE9675-DB13-26B8-51B4-EB2B09E26592}"/>
                </a:ext>
              </a:extLst>
            </p:cNvPr>
            <p:cNvSpPr/>
            <p:nvPr/>
          </p:nvSpPr>
          <p:spPr>
            <a:xfrm>
              <a:off x="1403648" y="3568468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F03D392-47B6-5FE1-F0AB-151115CD1233}"/>
                </a:ext>
              </a:extLst>
            </p:cNvPr>
            <p:cNvSpPr/>
            <p:nvPr/>
          </p:nvSpPr>
          <p:spPr>
            <a:xfrm>
              <a:off x="2393768" y="4558588"/>
              <a:ext cx="180000" cy="18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DD7D89D-ECEA-7904-8164-798305562C3B}"/>
                </a:ext>
              </a:extLst>
            </p:cNvPr>
            <p:cNvSpPr/>
            <p:nvPr/>
          </p:nvSpPr>
          <p:spPr>
            <a:xfrm>
              <a:off x="2519768" y="41490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581D634-BC3F-FF1D-5756-D37F4C7A8B41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2573768" y="4648588"/>
              <a:ext cx="99011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7CF82582-7FCD-C425-3986-F736A2009AC4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2483768" y="4738588"/>
              <a:ext cx="0" cy="1440000"/>
            </a:xfrm>
            <a:prstGeom prst="straightConnector1">
              <a:avLst/>
            </a:prstGeom>
            <a:ln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ABE5BEC-9F46-F41C-62B7-EA95BE86FD0F}"/>
                </a:ext>
              </a:extLst>
            </p:cNvPr>
            <p:cNvSpPr/>
            <p:nvPr/>
          </p:nvSpPr>
          <p:spPr>
            <a:xfrm>
              <a:off x="2987828" y="4067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71BE62C6-7350-D1BE-B242-6BD3935BA9EB}"/>
                </a:ext>
              </a:extLst>
            </p:cNvPr>
            <p:cNvSpPr/>
            <p:nvPr/>
          </p:nvSpPr>
          <p:spPr>
            <a:xfrm>
              <a:off x="3395538" y="4121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E550821C-D5B1-AC22-F3D7-6F3971A3BC4A}"/>
                </a:ext>
              </a:extLst>
            </p:cNvPr>
            <p:cNvSpPr/>
            <p:nvPr/>
          </p:nvSpPr>
          <p:spPr>
            <a:xfrm>
              <a:off x="2831257" y="36023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6CA0F9-DD78-4F13-22A8-C999CD0B1326}"/>
                </a:ext>
              </a:extLst>
            </p:cNvPr>
            <p:cNvSpPr/>
            <p:nvPr/>
          </p:nvSpPr>
          <p:spPr>
            <a:xfrm>
              <a:off x="1653580" y="386104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E90EDFD6-43FE-D61C-7F37-CEB568E3ACD4}"/>
                </a:ext>
              </a:extLst>
            </p:cNvPr>
            <p:cNvSpPr/>
            <p:nvPr/>
          </p:nvSpPr>
          <p:spPr>
            <a:xfrm>
              <a:off x="1349784" y="465710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4D956278-B2DC-4042-F489-C04537F45E08}"/>
                </a:ext>
              </a:extLst>
            </p:cNvPr>
            <p:cNvSpPr/>
            <p:nvPr/>
          </p:nvSpPr>
          <p:spPr>
            <a:xfrm>
              <a:off x="1749922" y="54367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2DBA8DEE-C91D-191A-771D-467617A58AC7}"/>
                </a:ext>
              </a:extLst>
            </p:cNvPr>
            <p:cNvSpPr/>
            <p:nvPr/>
          </p:nvSpPr>
          <p:spPr>
            <a:xfrm>
              <a:off x="2681768" y="56546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C721E5B-9774-C2B6-D58B-C2F5087938D4}"/>
                </a:ext>
              </a:extLst>
            </p:cNvPr>
            <p:cNvSpPr/>
            <p:nvPr/>
          </p:nvSpPr>
          <p:spPr>
            <a:xfrm>
              <a:off x="3318206" y="520205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AFAED140-DA7A-D1E8-D8EC-C06BA1B7EDDA}"/>
                </a:ext>
              </a:extLst>
            </p:cNvPr>
            <p:cNvSpPr/>
            <p:nvPr/>
          </p:nvSpPr>
          <p:spPr>
            <a:xfrm>
              <a:off x="2375768" y="375521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1D93753-A03F-69BF-DD2E-492AE236454B}"/>
                </a:ext>
              </a:extLst>
            </p:cNvPr>
            <p:cNvSpPr/>
            <p:nvPr/>
          </p:nvSpPr>
          <p:spPr>
            <a:xfrm>
              <a:off x="1695922" y="4340629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544CAD1-3845-D5F9-E871-1970F0F25557}"/>
                </a:ext>
              </a:extLst>
            </p:cNvPr>
            <p:cNvSpPr/>
            <p:nvPr/>
          </p:nvSpPr>
          <p:spPr>
            <a:xfrm>
              <a:off x="1956544" y="468458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12E5FEF-EA65-F0D1-1A88-9CFFC56EEEA1}"/>
                </a:ext>
              </a:extLst>
            </p:cNvPr>
            <p:cNvSpPr/>
            <p:nvPr/>
          </p:nvSpPr>
          <p:spPr>
            <a:xfrm>
              <a:off x="2112156" y="531856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C69A0B0-AEB6-8D42-F2AF-5FA6E60D5B22}"/>
                </a:ext>
              </a:extLst>
            </p:cNvPr>
            <p:cNvSpPr/>
            <p:nvPr/>
          </p:nvSpPr>
          <p:spPr>
            <a:xfrm>
              <a:off x="2177769" y="502494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28649B9-76A1-CA8B-76A4-A9015418ECC2}"/>
                </a:ext>
              </a:extLst>
            </p:cNvPr>
            <p:cNvSpPr/>
            <p:nvPr/>
          </p:nvSpPr>
          <p:spPr>
            <a:xfrm>
              <a:off x="2627768" y="5266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AF861C1-6EE9-D8AB-631D-8B074A4F37ED}"/>
                </a:ext>
              </a:extLst>
            </p:cNvPr>
            <p:cNvSpPr/>
            <p:nvPr/>
          </p:nvSpPr>
          <p:spPr>
            <a:xfrm>
              <a:off x="2639381" y="481685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3BA95809-06EB-DF9F-618B-8B5214B6B76D}"/>
                </a:ext>
              </a:extLst>
            </p:cNvPr>
            <p:cNvSpPr/>
            <p:nvPr/>
          </p:nvSpPr>
          <p:spPr>
            <a:xfrm>
              <a:off x="2940138" y="5158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54FC83F-53CE-5195-5097-F8330811CE43}"/>
                </a:ext>
              </a:extLst>
            </p:cNvPr>
            <p:cNvSpPr/>
            <p:nvPr/>
          </p:nvSpPr>
          <p:spPr>
            <a:xfrm>
              <a:off x="3067752" y="4791465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D14D3785-59D9-1A6E-AA98-DE733904617F}"/>
                </a:ext>
              </a:extLst>
            </p:cNvPr>
            <p:cNvSpPr/>
            <p:nvPr/>
          </p:nvSpPr>
          <p:spPr>
            <a:xfrm>
              <a:off x="2087738" y="40958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EC595F9-2F8A-202C-7180-33501A7B8807}"/>
                </a:ext>
              </a:extLst>
            </p:cNvPr>
            <p:cNvSpPr/>
            <p:nvPr/>
          </p:nvSpPr>
          <p:spPr>
            <a:xfrm>
              <a:off x="3909017" y="3568468"/>
              <a:ext cx="2160240" cy="2160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BAE4C03-083A-4295-A11B-2CA81C4CA512}"/>
                </a:ext>
              </a:extLst>
            </p:cNvPr>
            <p:cNvSpPr/>
            <p:nvPr/>
          </p:nvSpPr>
          <p:spPr>
            <a:xfrm>
              <a:off x="4899137" y="4558588"/>
              <a:ext cx="180000" cy="18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55ACA13C-C8BF-7B34-548C-6ACF7BD90FCE}"/>
                </a:ext>
              </a:extLst>
            </p:cNvPr>
            <p:cNvSpPr/>
            <p:nvPr/>
          </p:nvSpPr>
          <p:spPr>
            <a:xfrm>
              <a:off x="4991555" y="409589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0E9E6DC6-693D-8A67-B563-1DC9DB2B17C0}"/>
                </a:ext>
              </a:extLst>
            </p:cNvPr>
            <p:cNvCxnSpPr>
              <a:cxnSpLocks/>
              <a:stCxn id="63" idx="1"/>
              <a:endCxn id="62" idx="2"/>
            </p:cNvCxnSpPr>
            <p:nvPr/>
          </p:nvCxnSpPr>
          <p:spPr>
            <a:xfrm flipH="1">
              <a:off x="3909017" y="4648588"/>
              <a:ext cx="99012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94BA7FB5-AACB-A2C9-A231-3EF6F58B10F8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>
              <a:off x="4989137" y="4738588"/>
              <a:ext cx="0" cy="1440000"/>
            </a:xfrm>
            <a:prstGeom prst="straightConnector1">
              <a:avLst/>
            </a:prstGeom>
            <a:ln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0AFBE919-1B24-E40B-B56C-3629FDD29FF4}"/>
                </a:ext>
              </a:extLst>
            </p:cNvPr>
            <p:cNvSpPr/>
            <p:nvPr/>
          </p:nvSpPr>
          <p:spPr>
            <a:xfrm>
              <a:off x="5465121" y="4273442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304BB9-A419-6BC8-9BC2-6F6978429281}"/>
                </a:ext>
              </a:extLst>
            </p:cNvPr>
            <p:cNvSpPr/>
            <p:nvPr/>
          </p:nvSpPr>
          <p:spPr>
            <a:xfrm>
              <a:off x="5900907" y="412193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F81E02D-EA78-8675-B32C-EE453A52D77B}"/>
                </a:ext>
              </a:extLst>
            </p:cNvPr>
            <p:cNvSpPr/>
            <p:nvPr/>
          </p:nvSpPr>
          <p:spPr>
            <a:xfrm>
              <a:off x="5112072" y="352386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68727436-D109-1B5D-4B65-100FB467F831}"/>
                </a:ext>
              </a:extLst>
            </p:cNvPr>
            <p:cNvSpPr/>
            <p:nvPr/>
          </p:nvSpPr>
          <p:spPr>
            <a:xfrm>
              <a:off x="4158949" y="3861048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2A47845-CA81-85FF-7457-5BD89303C10D}"/>
                </a:ext>
              </a:extLst>
            </p:cNvPr>
            <p:cNvSpPr/>
            <p:nvPr/>
          </p:nvSpPr>
          <p:spPr>
            <a:xfrm>
              <a:off x="3903176" y="490517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6408E0F0-C15F-F7FF-E434-0E10E1CC1C7F}"/>
                </a:ext>
              </a:extLst>
            </p:cNvPr>
            <p:cNvSpPr/>
            <p:nvPr/>
          </p:nvSpPr>
          <p:spPr>
            <a:xfrm>
              <a:off x="4348356" y="5494372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5688B73F-0E21-3AD1-86FD-2CB09BA691A1}"/>
                </a:ext>
              </a:extLst>
            </p:cNvPr>
            <p:cNvSpPr/>
            <p:nvPr/>
          </p:nvSpPr>
          <p:spPr>
            <a:xfrm>
              <a:off x="5187137" y="56546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8FD45E0F-8049-EED1-D6CC-263C8F669FBB}"/>
                </a:ext>
              </a:extLst>
            </p:cNvPr>
            <p:cNvSpPr/>
            <p:nvPr/>
          </p:nvSpPr>
          <p:spPr>
            <a:xfrm>
              <a:off x="5985872" y="48569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5FDDB4C4-3046-C07B-9998-5FA65A50DDFB}"/>
                </a:ext>
              </a:extLst>
            </p:cNvPr>
            <p:cNvSpPr/>
            <p:nvPr/>
          </p:nvSpPr>
          <p:spPr>
            <a:xfrm>
              <a:off x="4124882" y="4333407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56FEA7FF-A8AC-34A7-A5A1-D29F958AAF28}"/>
                </a:ext>
              </a:extLst>
            </p:cNvPr>
            <p:cNvSpPr/>
            <p:nvPr/>
          </p:nvSpPr>
          <p:spPr>
            <a:xfrm>
              <a:off x="4524747" y="4761685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4BC31E8D-9C73-5321-105C-662AE9AFFC8F}"/>
                </a:ext>
              </a:extLst>
            </p:cNvPr>
            <p:cNvSpPr/>
            <p:nvPr/>
          </p:nvSpPr>
          <p:spPr>
            <a:xfrm>
              <a:off x="4338157" y="51694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A92BF51-B706-0E23-1B47-3ACC9BB8736E}"/>
                </a:ext>
              </a:extLst>
            </p:cNvPr>
            <p:cNvSpPr/>
            <p:nvPr/>
          </p:nvSpPr>
          <p:spPr>
            <a:xfrm>
              <a:off x="4760070" y="515873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C6C728F4-8797-74DD-DF45-45F03F4903CB}"/>
                </a:ext>
              </a:extLst>
            </p:cNvPr>
            <p:cNvSpPr/>
            <p:nvPr/>
          </p:nvSpPr>
          <p:spPr>
            <a:xfrm>
              <a:off x="5320821" y="50710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60996686-BF68-DF03-64A5-C05D7E73FDF7}"/>
                </a:ext>
              </a:extLst>
            </p:cNvPr>
            <p:cNvSpPr/>
            <p:nvPr/>
          </p:nvSpPr>
          <p:spPr>
            <a:xfrm>
              <a:off x="5214904" y="4564969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364824F1-F2DD-C888-148B-EA67A5DDFE28}"/>
                </a:ext>
              </a:extLst>
            </p:cNvPr>
            <p:cNvSpPr/>
            <p:nvPr/>
          </p:nvSpPr>
          <p:spPr>
            <a:xfrm>
              <a:off x="5792907" y="475558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1A72696B-EBEB-1A9F-7653-E93949793700}"/>
                </a:ext>
              </a:extLst>
            </p:cNvPr>
            <p:cNvSpPr/>
            <p:nvPr/>
          </p:nvSpPr>
          <p:spPr>
            <a:xfrm>
              <a:off x="5659027" y="4461420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D00D7389-C051-3EC9-74D3-F9AB3E2F30E0}"/>
                </a:ext>
              </a:extLst>
            </p:cNvPr>
            <p:cNvSpPr/>
            <p:nvPr/>
          </p:nvSpPr>
          <p:spPr>
            <a:xfrm>
              <a:off x="4510336" y="3943826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626515A4-8684-1F24-4038-9F805A97FD0F}"/>
                </a:ext>
              </a:extLst>
            </p:cNvPr>
            <p:cNvSpPr/>
            <p:nvPr/>
          </p:nvSpPr>
          <p:spPr>
            <a:xfrm>
              <a:off x="5473221" y="5223404"/>
              <a:ext cx="108000" cy="108000"/>
            </a:xfrm>
            <a:prstGeom prst="ellipse">
              <a:avLst/>
            </a:prstGeom>
            <a:solidFill>
              <a:srgbClr val="A3E0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AB9242FA-9867-EC36-ED8F-830A6D5273DF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48" y="6100916"/>
              <a:ext cx="2520000" cy="0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4B95FB8-A879-2839-1E87-827CC8EF84C1}"/>
                </a:ext>
              </a:extLst>
            </p:cNvPr>
            <p:cNvSpPr txBox="1"/>
            <p:nvPr/>
          </p:nvSpPr>
          <p:spPr>
            <a:xfrm>
              <a:off x="2363136" y="4293096"/>
              <a:ext cx="30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x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2DCA7ED8-9CEE-1154-443B-82455ACCE1D0}"/>
                </a:ext>
              </a:extLst>
            </p:cNvPr>
            <p:cNvSpPr txBox="1"/>
            <p:nvPr/>
          </p:nvSpPr>
          <p:spPr>
            <a:xfrm>
              <a:off x="4867652" y="4293096"/>
              <a:ext cx="306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y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0C66CC97-C04A-519E-4BDB-469720373B31}"/>
                </a:ext>
              </a:extLst>
            </p:cNvPr>
            <p:cNvSpPr txBox="1"/>
            <p:nvPr/>
          </p:nvSpPr>
          <p:spPr>
            <a:xfrm>
              <a:off x="2688220" y="4349864"/>
              <a:ext cx="791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Radius 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FB615F21-6A69-C856-A531-965AE790D684}"/>
                </a:ext>
              </a:extLst>
            </p:cNvPr>
            <p:cNvSpPr txBox="1"/>
            <p:nvPr/>
          </p:nvSpPr>
          <p:spPr>
            <a:xfrm>
              <a:off x="4157862" y="4349864"/>
              <a:ext cx="791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FFFF00"/>
                  </a:solidFill>
                </a:rPr>
                <a:t>Radius 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17971A01-95FB-C129-2DD7-3104D9002438}"/>
                </a:ext>
              </a:extLst>
            </p:cNvPr>
            <p:cNvSpPr txBox="1"/>
            <p:nvPr/>
          </p:nvSpPr>
          <p:spPr>
            <a:xfrm>
              <a:off x="3314625" y="5810393"/>
              <a:ext cx="843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FF00"/>
                  </a:solidFill>
                </a:rPr>
                <a:t>d</a:t>
              </a:r>
              <a:r>
                <a:rPr lang="en-US" altLang="zh-TW" sz="1200" baseline="-25000" dirty="0" err="1">
                  <a:solidFill>
                    <a:srgbClr val="FFFF00"/>
                  </a:solidFill>
                </a:rPr>
                <a:t>min</a:t>
              </a:r>
              <a:r>
                <a:rPr lang="en-US" altLang="zh-TW" sz="1200" dirty="0">
                  <a:solidFill>
                    <a:srgbClr val="FFFF00"/>
                  </a:solidFill>
                </a:rPr>
                <a:t> &gt; 2t</a:t>
              </a:r>
              <a:endParaRPr lang="zh-TW" altLang="en-US" sz="1200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B3ED14E0-F1B0-3EAF-6741-D7580DD21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90558"/>
              </p:ext>
            </p:extLst>
          </p:nvPr>
        </p:nvGraphicFramePr>
        <p:xfrm>
          <a:off x="1224000" y="2276872"/>
          <a:ext cx="6696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480691958"/>
                    </a:ext>
                  </a:extLst>
                </a:gridCol>
                <a:gridCol w="6084000">
                  <a:extLst>
                    <a:ext uri="{9D8B030D-6E8A-4147-A177-3AD203B41FA5}">
                      <a16:colId xmlns:a16="http://schemas.microsoft.com/office/drawing/2014/main" val="2444616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d</a:t>
                      </a:r>
                      <a:r>
                        <a:rPr lang="en-US" altLang="zh-TW" sz="1800" baseline="-25000" dirty="0" err="1"/>
                        <a:t>min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73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detection (SED)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3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correction (SEC)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single error correction + double error detection (SECDED)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43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1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(7, 4) Hamming Code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5338936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TW" sz="2400" dirty="0"/>
              <a:t>P1 = D1 ^ D2 ^ D4</a:t>
            </a:r>
            <a:br>
              <a:rPr lang="en-US" altLang="zh-TW" sz="2400" dirty="0"/>
            </a:br>
            <a:r>
              <a:rPr lang="en-US" altLang="zh-TW" sz="2400" dirty="0"/>
              <a:t>P2 = D1 ^ D3 ^ D4</a:t>
            </a:r>
            <a:br>
              <a:rPr lang="en-US" altLang="zh-TW" sz="2400" dirty="0"/>
            </a:br>
            <a:r>
              <a:rPr lang="en-US" altLang="zh-TW" sz="2400" dirty="0"/>
              <a:t>P3 = D2 ^ D3 ^ D4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/>
              <a:t>The                       matrix is called a generator matrix of a linear (</a:t>
            </a:r>
            <a:r>
              <a:rPr lang="en-US" altLang="zh-TW" sz="2400" dirty="0" err="1"/>
              <a:t>n,k</a:t>
            </a:r>
            <a:r>
              <a:rPr lang="en-US" altLang="zh-TW" sz="2400" dirty="0"/>
              <a:t>) code, and                       is called a parity-check matrix or </a:t>
            </a:r>
            <a:r>
              <a:rPr lang="en-US" altLang="zh-TW" sz="2400" dirty="0">
                <a:solidFill>
                  <a:srgbClr val="FFFF00"/>
                </a:solidFill>
              </a:rPr>
              <a:t>H-matrix</a:t>
            </a:r>
            <a:r>
              <a:rPr lang="en-US" altLang="zh-TW" sz="2400" dirty="0"/>
              <a:t>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FA64CD6-18D9-9AD0-5A48-6889E1F9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640" y="4235668"/>
            <a:ext cx="4022857" cy="21409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4D09E54-553F-AD1E-AAB2-3FB00B4D65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16" y="4086944"/>
            <a:ext cx="2621280" cy="24384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9B7EE07A-008E-BDE1-10B9-51C99E574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9901" y="1202535"/>
            <a:ext cx="3000375" cy="1114425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A78689D1-2A32-69D4-F988-4840FE48A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9901" y="2481288"/>
            <a:ext cx="3057525" cy="828675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8D943DD0-FEB4-031D-3D92-F02BE75C6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0100" y="2443062"/>
            <a:ext cx="1828800" cy="414338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78E41A21-17F4-8577-0169-C8DBB1A068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5452" y="3186110"/>
            <a:ext cx="1743075" cy="41433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BEF03E9-A03F-606C-2F72-BD4E45B2CCF5}"/>
              </a:ext>
            </a:extLst>
          </p:cNvPr>
          <p:cNvSpPr/>
          <p:nvPr/>
        </p:nvSpPr>
        <p:spPr>
          <a:xfrm>
            <a:off x="7726656" y="1162033"/>
            <a:ext cx="792000" cy="11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1E1930-D3B3-E072-9DA3-6E6F2455F5D7}"/>
              </a:ext>
            </a:extLst>
          </p:cNvPr>
          <p:cNvSpPr/>
          <p:nvPr/>
        </p:nvSpPr>
        <p:spPr>
          <a:xfrm>
            <a:off x="6526366" y="2457900"/>
            <a:ext cx="1116000" cy="82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2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Hamming(7,4) Hardware architecture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16637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305A9A-A8BC-C647-BD66-F9194DD9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8577"/>
            <a:ext cx="9144000" cy="48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20108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">
  <a:themeElements>
    <a:clrScheme name="科技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科技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科技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5202</TotalTime>
  <Words>798</Words>
  <Application>Microsoft Office PowerPoint</Application>
  <PresentationFormat>如螢幕大小 (4:3)</PresentationFormat>
  <Paragraphs>118</Paragraphs>
  <Slides>18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Calibri</vt:lpstr>
      <vt:lpstr>Franklin Gothic Book</vt:lpstr>
      <vt:lpstr>Wingdings 2</vt:lpstr>
      <vt:lpstr>科技</vt:lpstr>
      <vt:lpstr>LPDDR5/6 Link ECC</vt:lpstr>
      <vt:lpstr>Agenda</vt:lpstr>
      <vt:lpstr>Terminology</vt:lpstr>
      <vt:lpstr>Hamming Distance</vt:lpstr>
      <vt:lpstr>Hamming Distance for ECC</vt:lpstr>
      <vt:lpstr>Hamming Distance for ECC</vt:lpstr>
      <vt:lpstr>Geometric concept for finding dmin</vt:lpstr>
      <vt:lpstr>(7, 4) Hamming Code</vt:lpstr>
      <vt:lpstr>Hamming(7,4) Hardware architecture</vt:lpstr>
      <vt:lpstr>Hamming Code and Venn Diagram</vt:lpstr>
      <vt:lpstr>Hamming Code Algorithm</vt:lpstr>
      <vt:lpstr>Code Rate of Hamming Code</vt:lpstr>
      <vt:lpstr>(8, 4) Hamming Code</vt:lpstr>
      <vt:lpstr>Hamming(72,64) SECDED Code</vt:lpstr>
      <vt:lpstr>LPDDR5 Link ECC code H-matrix</vt:lpstr>
      <vt:lpstr>LPDDR6 Link ECC code H-matrix</vt:lpstr>
      <vt:lpstr>LPDDR6 Link ECC code H-matrix</vt:lpstr>
      <vt:lpstr>Reference</vt:lpstr>
    </vt:vector>
  </TitlesOfParts>
  <Company>C.M.T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MISC Introduction</dc:title>
  <dc:creator>Kaiba</dc:creator>
  <cp:lastModifiedBy>振雄 劉</cp:lastModifiedBy>
  <cp:revision>199</cp:revision>
  <dcterms:created xsi:type="dcterms:W3CDTF">2016-02-28T08:06:51Z</dcterms:created>
  <dcterms:modified xsi:type="dcterms:W3CDTF">2024-03-14T16:58:35Z</dcterms:modified>
</cp:coreProperties>
</file>